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03702-6901-4B83-A0D3-38892068F45E}" v="24" dt="2023-12-28T08:16:19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chandra" userId="17ce42f2bfb8c7f1" providerId="LiveId" clId="{57F03702-6901-4B83-A0D3-38892068F45E}"/>
    <pc:docChg chg="undo custSel addSld delSld modSld">
      <pc:chgData name="Bala chandra" userId="17ce42f2bfb8c7f1" providerId="LiveId" clId="{57F03702-6901-4B83-A0D3-38892068F45E}" dt="2023-12-28T08:16:19.361" v="723"/>
      <pc:docMkLst>
        <pc:docMk/>
      </pc:docMkLst>
      <pc:sldChg chg="modAnim">
        <pc:chgData name="Bala chandra" userId="17ce42f2bfb8c7f1" providerId="LiveId" clId="{57F03702-6901-4B83-A0D3-38892068F45E}" dt="2023-12-28T08:16:19.361" v="723"/>
        <pc:sldMkLst>
          <pc:docMk/>
          <pc:sldMk cId="1653669872" sldId="256"/>
        </pc:sldMkLst>
      </pc:sldChg>
      <pc:sldChg chg="modAnim">
        <pc:chgData name="Bala chandra" userId="17ce42f2bfb8c7f1" providerId="LiveId" clId="{57F03702-6901-4B83-A0D3-38892068F45E}" dt="2023-12-28T08:16:16.639" v="722"/>
        <pc:sldMkLst>
          <pc:docMk/>
          <pc:sldMk cId="3684417302" sldId="257"/>
        </pc:sldMkLst>
      </pc:sldChg>
      <pc:sldChg chg="modSp mod">
        <pc:chgData name="Bala chandra" userId="17ce42f2bfb8c7f1" providerId="LiveId" clId="{57F03702-6901-4B83-A0D3-38892068F45E}" dt="2023-12-28T07:29:15.925" v="47" actId="20577"/>
        <pc:sldMkLst>
          <pc:docMk/>
          <pc:sldMk cId="4233049883" sldId="259"/>
        </pc:sldMkLst>
        <pc:spChg chg="mod">
          <ac:chgData name="Bala chandra" userId="17ce42f2bfb8c7f1" providerId="LiveId" clId="{57F03702-6901-4B83-A0D3-38892068F45E}" dt="2023-12-28T07:29:15.925" v="47" actId="20577"/>
          <ac:spMkLst>
            <pc:docMk/>
            <pc:sldMk cId="4233049883" sldId="259"/>
            <ac:spMk id="3" creationId="{A940629A-007C-27C7-B90E-24FB10557BE2}"/>
          </ac:spMkLst>
        </pc:spChg>
        <pc:spChg chg="mod">
          <ac:chgData name="Bala chandra" userId="17ce42f2bfb8c7f1" providerId="LiveId" clId="{57F03702-6901-4B83-A0D3-38892068F45E}" dt="2023-12-28T07:29:14.214" v="44" actId="20577"/>
          <ac:spMkLst>
            <pc:docMk/>
            <pc:sldMk cId="4233049883" sldId="259"/>
            <ac:spMk id="4" creationId="{578E8791-D5A9-829D-D95B-4AE703AFB522}"/>
          </ac:spMkLst>
        </pc:spChg>
        <pc:picChg chg="mod">
          <ac:chgData name="Bala chandra" userId="17ce42f2bfb8c7f1" providerId="LiveId" clId="{57F03702-6901-4B83-A0D3-38892068F45E}" dt="2023-12-28T07:29:12.352" v="40" actId="1076"/>
          <ac:picMkLst>
            <pc:docMk/>
            <pc:sldMk cId="4233049883" sldId="259"/>
            <ac:picMk id="9" creationId="{A9297231-9FFB-9A71-4942-0A118685D886}"/>
          </ac:picMkLst>
        </pc:picChg>
        <pc:picChg chg="mod">
          <ac:chgData name="Bala chandra" userId="17ce42f2bfb8c7f1" providerId="LiveId" clId="{57F03702-6901-4B83-A0D3-38892068F45E}" dt="2023-12-28T07:29:13.109" v="42" actId="1076"/>
          <ac:picMkLst>
            <pc:docMk/>
            <pc:sldMk cId="4233049883" sldId="259"/>
            <ac:picMk id="11" creationId="{A2C63EE1-8342-A673-431E-B3C9943D5F4E}"/>
          </ac:picMkLst>
        </pc:picChg>
        <pc:picChg chg="mod">
          <ac:chgData name="Bala chandra" userId="17ce42f2bfb8c7f1" providerId="LiveId" clId="{57F03702-6901-4B83-A0D3-38892068F45E}" dt="2023-12-28T07:29:12.811" v="41" actId="1076"/>
          <ac:picMkLst>
            <pc:docMk/>
            <pc:sldMk cId="4233049883" sldId="259"/>
            <ac:picMk id="13" creationId="{3D79F1F3-27D3-8256-8B75-6D8A8DED659D}"/>
          </ac:picMkLst>
        </pc:picChg>
        <pc:picChg chg="mod">
          <ac:chgData name="Bala chandra" userId="17ce42f2bfb8c7f1" providerId="LiveId" clId="{57F03702-6901-4B83-A0D3-38892068F45E}" dt="2023-12-28T07:15:29.828" v="4" actId="1035"/>
          <ac:picMkLst>
            <pc:docMk/>
            <pc:sldMk cId="4233049883" sldId="259"/>
            <ac:picMk id="17" creationId="{B9A5A255-7FCC-F8AE-5C14-EC9FB4457FF4}"/>
          </ac:picMkLst>
        </pc:picChg>
        <pc:picChg chg="mod">
          <ac:chgData name="Bala chandra" userId="17ce42f2bfb8c7f1" providerId="LiveId" clId="{57F03702-6901-4B83-A0D3-38892068F45E}" dt="2023-12-28T07:15:29.828" v="4" actId="1035"/>
          <ac:picMkLst>
            <pc:docMk/>
            <pc:sldMk cId="4233049883" sldId="259"/>
            <ac:picMk id="19" creationId="{17C6F4F3-DABE-0639-698A-DD5D48924229}"/>
          </ac:picMkLst>
        </pc:picChg>
      </pc:sldChg>
      <pc:sldChg chg="del">
        <pc:chgData name="Bala chandra" userId="17ce42f2bfb8c7f1" providerId="LiveId" clId="{57F03702-6901-4B83-A0D3-38892068F45E}" dt="2023-12-28T07:26:05.547" v="31" actId="47"/>
        <pc:sldMkLst>
          <pc:docMk/>
          <pc:sldMk cId="2784845367" sldId="260"/>
        </pc:sldMkLst>
      </pc:sldChg>
      <pc:sldChg chg="addSp delSp modSp new mod">
        <pc:chgData name="Bala chandra" userId="17ce42f2bfb8c7f1" providerId="LiveId" clId="{57F03702-6901-4B83-A0D3-38892068F45E}" dt="2023-12-28T08:13:58.315" v="717" actId="1076"/>
        <pc:sldMkLst>
          <pc:docMk/>
          <pc:sldMk cId="2988663666" sldId="260"/>
        </pc:sldMkLst>
        <pc:spChg chg="mod">
          <ac:chgData name="Bala chandra" userId="17ce42f2bfb8c7f1" providerId="LiveId" clId="{57F03702-6901-4B83-A0D3-38892068F45E}" dt="2023-12-28T07:48:23.318" v="548" actId="1038"/>
          <ac:spMkLst>
            <pc:docMk/>
            <pc:sldMk cId="2988663666" sldId="260"/>
            <ac:spMk id="2" creationId="{6D9DD77C-AA21-9959-E709-8D1B323F3AC0}"/>
          </ac:spMkLst>
        </pc:spChg>
        <pc:spChg chg="del">
          <ac:chgData name="Bala chandra" userId="17ce42f2bfb8c7f1" providerId="LiveId" clId="{57F03702-6901-4B83-A0D3-38892068F45E}" dt="2023-12-28T07:37:51.386" v="63" actId="478"/>
          <ac:spMkLst>
            <pc:docMk/>
            <pc:sldMk cId="2988663666" sldId="260"/>
            <ac:spMk id="3" creationId="{949E5D74-BCDE-829A-C8B9-A356316F48D9}"/>
          </ac:spMkLst>
        </pc:spChg>
        <pc:spChg chg="mod">
          <ac:chgData name="Bala chandra" userId="17ce42f2bfb8c7f1" providerId="LiveId" clId="{57F03702-6901-4B83-A0D3-38892068F45E}" dt="2023-12-28T07:49:26.541" v="642" actId="2710"/>
          <ac:spMkLst>
            <pc:docMk/>
            <pc:sldMk cId="2988663666" sldId="260"/>
            <ac:spMk id="4" creationId="{7DFB04C4-EBD7-BB1D-6CF0-514BEFACD02C}"/>
          </ac:spMkLst>
        </pc:spChg>
        <pc:picChg chg="add del mod">
          <ac:chgData name="Bala chandra" userId="17ce42f2bfb8c7f1" providerId="LiveId" clId="{57F03702-6901-4B83-A0D3-38892068F45E}" dt="2023-12-28T07:46:52.455" v="500" actId="478"/>
          <ac:picMkLst>
            <pc:docMk/>
            <pc:sldMk cId="2988663666" sldId="260"/>
            <ac:picMk id="6" creationId="{8ED2E7A4-97D6-293A-587D-1F9EBC3C0382}"/>
          </ac:picMkLst>
        </pc:picChg>
        <pc:picChg chg="add del">
          <ac:chgData name="Bala chandra" userId="17ce42f2bfb8c7f1" providerId="LiveId" clId="{57F03702-6901-4B83-A0D3-38892068F45E}" dt="2023-12-28T07:57:33.671" v="644" actId="478"/>
          <ac:picMkLst>
            <pc:docMk/>
            <pc:sldMk cId="2988663666" sldId="260"/>
            <ac:picMk id="8" creationId="{7D5E2E86-CADC-A080-3760-497485A76FE6}"/>
          </ac:picMkLst>
        </pc:picChg>
        <pc:picChg chg="add del mod">
          <ac:chgData name="Bala chandra" userId="17ce42f2bfb8c7f1" providerId="LiveId" clId="{57F03702-6901-4B83-A0D3-38892068F45E}" dt="2023-12-28T08:04:59.082" v="648" actId="478"/>
          <ac:picMkLst>
            <pc:docMk/>
            <pc:sldMk cId="2988663666" sldId="260"/>
            <ac:picMk id="10" creationId="{CB2FC71E-8D66-B3CA-1169-BC98882574D2}"/>
          </ac:picMkLst>
        </pc:picChg>
        <pc:picChg chg="add mod">
          <ac:chgData name="Bala chandra" userId="17ce42f2bfb8c7f1" providerId="LiveId" clId="{57F03702-6901-4B83-A0D3-38892068F45E}" dt="2023-12-28T08:12:16.725" v="712" actId="1076"/>
          <ac:picMkLst>
            <pc:docMk/>
            <pc:sldMk cId="2988663666" sldId="260"/>
            <ac:picMk id="12" creationId="{A25BCDA0-F37B-152B-EE86-90275B85375D}"/>
          </ac:picMkLst>
        </pc:picChg>
        <pc:picChg chg="add mod">
          <ac:chgData name="Bala chandra" userId="17ce42f2bfb8c7f1" providerId="LiveId" clId="{57F03702-6901-4B83-A0D3-38892068F45E}" dt="2023-12-28T08:12:11.495" v="710" actId="1076"/>
          <ac:picMkLst>
            <pc:docMk/>
            <pc:sldMk cId="2988663666" sldId="260"/>
            <ac:picMk id="14" creationId="{DD5F5CB1-DAF9-FB9A-8F04-E2613E5D665E}"/>
          </ac:picMkLst>
        </pc:picChg>
        <pc:picChg chg="add mod">
          <ac:chgData name="Bala chandra" userId="17ce42f2bfb8c7f1" providerId="LiveId" clId="{57F03702-6901-4B83-A0D3-38892068F45E}" dt="2023-12-28T08:13:58.315" v="717" actId="1076"/>
          <ac:picMkLst>
            <pc:docMk/>
            <pc:sldMk cId="2988663666" sldId="260"/>
            <ac:picMk id="16" creationId="{9A8DA00F-E04B-1068-34A5-72A54D482410}"/>
          </ac:picMkLst>
        </pc:picChg>
        <pc:picChg chg="add mod">
          <ac:chgData name="Bala chandra" userId="17ce42f2bfb8c7f1" providerId="LiveId" clId="{57F03702-6901-4B83-A0D3-38892068F45E}" dt="2023-12-28T08:13:55.767" v="716" actId="1076"/>
          <ac:picMkLst>
            <pc:docMk/>
            <pc:sldMk cId="2988663666" sldId="260"/>
            <ac:picMk id="18" creationId="{503E75D2-2BF3-D5D3-F7E1-D5B98A8785C2}"/>
          </ac:picMkLst>
        </pc:picChg>
        <pc:picChg chg="add mod">
          <ac:chgData name="Bala chandra" userId="17ce42f2bfb8c7f1" providerId="LiveId" clId="{57F03702-6901-4B83-A0D3-38892068F45E}" dt="2023-12-28T08:13:37.045" v="715" actId="1076"/>
          <ac:picMkLst>
            <pc:docMk/>
            <pc:sldMk cId="2988663666" sldId="260"/>
            <ac:picMk id="20" creationId="{EB1B9A18-FBC8-97F9-FD9A-0676D389A986}"/>
          </ac:picMkLst>
        </pc:picChg>
        <pc:picChg chg="add mod">
          <ac:chgData name="Bala chandra" userId="17ce42f2bfb8c7f1" providerId="LiveId" clId="{57F03702-6901-4B83-A0D3-38892068F45E}" dt="2023-12-28T07:43:16.972" v="382" actId="1076"/>
          <ac:picMkLst>
            <pc:docMk/>
            <pc:sldMk cId="2988663666" sldId="260"/>
            <ac:picMk id="1026" creationId="{BADF4E11-1BC6-F753-EBE2-4E6BB9941F6A}"/>
          </ac:picMkLst>
        </pc:picChg>
        <pc:picChg chg="add del">
          <ac:chgData name="Bala chandra" userId="17ce42f2bfb8c7f1" providerId="LiveId" clId="{57F03702-6901-4B83-A0D3-38892068F45E}" dt="2023-12-28T08:04:38.655" v="646" actId="478"/>
          <ac:picMkLst>
            <pc:docMk/>
            <pc:sldMk cId="2988663666" sldId="260"/>
            <ac:picMk id="1028" creationId="{5788FAEE-F071-B66F-4B32-5AB9E4A90A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D766-015C-4419-895C-501D0052E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5AEBE1-3E10-600F-D081-BEB0FD7D5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4E548-61CE-FA14-7ABD-D4043DF2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49F7-0D0E-CD0A-7384-0C84290D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BB20E-710C-9EA5-198C-D943A8C4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41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9666-86C6-B561-219C-0D8568EF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E8C3F-BFEF-F1CE-42C2-4B672C11D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0C75B-CA06-A3A0-9168-703867C7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1B398-2328-3A27-4617-94069DB3D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15AE-F275-5E66-AFB5-46B9E6E7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63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79223-97FF-6BF4-5A8B-CADC0860D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32607-CE2A-C777-524D-E152E0114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FC926-8457-AE5D-5772-8070BA26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29219-1C96-DDC9-4500-FA89A1F6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922FF-D991-6170-00CC-1164A429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9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9AC8-E90A-643B-5CB1-3C2D58040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B889-6365-837C-E5E5-ECA07B11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4358-F69C-926A-E8A1-3EE5E1746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30254-2B74-61B9-CC2F-F735D875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8D270-BF9A-1658-E787-A5E21C85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37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CA20-3023-D645-3285-553249FC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4D09-3130-BCF1-ECC4-08B97543E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9D611-B6B7-768E-420C-3AB801BF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28001-8840-EB5A-F6EF-CE7B68B6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439FF-54A2-924C-B5E5-472B8900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68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09E88-A825-16F0-CF42-DCE84AC3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C7DDB-FD45-5A63-2131-938BE5D8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67721-BC36-C2B9-05B5-C9DE0A117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14AF8-D396-BBE3-51E0-BA96517F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EFD67-B947-F724-69D5-D438C83C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7EC83-73F7-031B-6CF0-7E6FE2D1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40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58AF-DF08-00AF-7B0D-6944C015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23AEA-3BE2-1672-42BE-9E9F18B9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77EEB-BE59-98C2-FA32-56306F433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8D5A3-93B0-F08F-0E4A-F7D89D678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63CCAD-6CB7-1053-E30B-06FE3C431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8A0EF9-6EEF-F7EA-C90A-55413FB6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868E2-3C73-850B-13BB-A0B5712D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E58D9-510F-644B-2CFC-A20A924E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24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3EAC-EDEA-AB11-FA67-7E26B6167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58928-39B1-7C63-497C-8EAC6262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D7C04-412E-6236-57B9-603999C26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734BB-E968-0317-C0AB-6FCC0379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01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3EF4B-3BA9-2793-58E5-D0984FFB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5E66-83B2-884C-3708-9257F4FA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86E94-A372-51E0-EEFB-318A7896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87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6D37-A914-959D-26AC-03ADE38E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EB89-BC13-0EBE-EC61-A57BE8FFD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5367A-EE16-0DEC-D829-E8BE78C3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84377-E3EE-1E65-92FF-7F935CB0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92D0F-0550-90B0-80B9-BA207C99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24A7A-AC99-5ED8-98EE-71CC624F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83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F581-F038-E9B0-9450-40455DE8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397FE-069B-F923-F51A-E86625A2A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4409C-8A68-0F29-541D-DA5628E48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AF763-067C-937F-3B4D-FC9F626C4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CF0D9-D3C1-F320-23E9-D100F6FD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21DAB-8A1E-ACB8-2DF5-CCC02129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32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8168FB-8177-09FC-24A1-E04871FF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C8BE4-0058-1677-CC84-F180E8EA2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E07C1-F39E-04B2-34A6-16CC9A218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9A463-43B0-4D1E-AE41-44301622A9A8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5A48-9D3E-1A92-A1A0-15E090035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288C0-BEDD-75BD-1FE7-C92E2B685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63956-D780-4D99-B3AE-91B46B0CEE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08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opsticks and asian dish on red">
            <a:extLst>
              <a:ext uri="{FF2B5EF4-FFF2-40B4-BE49-F238E27FC236}">
                <a16:creationId xmlns:a16="http://schemas.microsoft.com/office/drawing/2014/main" id="{27FB6832-348B-D4B3-88A2-AF865F20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022E32-C28C-20BA-F2BA-7C3898360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525" y="2609850"/>
            <a:ext cx="8478221" cy="1552574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RAFIK’S KITCHEN ANALYSIS REPORT - 2022</a:t>
            </a:r>
            <a:endParaRPr lang="en-IN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698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7B242D-395F-5AB4-C5BE-1B80319AD7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r="1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13E0516B-CC1F-282B-8812-3BE24F56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06" y="270589"/>
            <a:ext cx="3932237" cy="648474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INSIGHTS FROM</a:t>
            </a:r>
            <a:endParaRPr lang="en-I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BF1D85-521F-45FE-48E3-9CBC4A868D0D}"/>
              </a:ext>
            </a:extLst>
          </p:cNvPr>
          <p:cNvSpPr txBox="1"/>
          <p:nvPr/>
        </p:nvSpPr>
        <p:spPr>
          <a:xfrm>
            <a:off x="1408922" y="1045031"/>
            <a:ext cx="106555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Consolas" panose="020B0609020204030204" pitchFamily="49" charset="0"/>
              </a:rPr>
              <a:t>A2Z DATA PROFESSIONALS SERVICES</a:t>
            </a:r>
            <a:endParaRPr lang="en-IN" sz="4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39465-748A-889B-BD1E-678F4D8E38F9}"/>
              </a:ext>
            </a:extLst>
          </p:cNvPr>
          <p:cNvSpPr txBox="1"/>
          <p:nvPr/>
        </p:nvSpPr>
        <p:spPr>
          <a:xfrm>
            <a:off x="1054365" y="5962256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E-mail : a2z.dataprofessionals3@gmail.com</a:t>
            </a:r>
            <a:endParaRPr lang="en-I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0B73DC4-1DC6-5946-B0BD-4DEDC1EC0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6" y="5915601"/>
            <a:ext cx="513159" cy="474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E8C022E-4E90-E549-7241-C9808A972BAC}"/>
              </a:ext>
            </a:extLst>
          </p:cNvPr>
          <p:cNvSpPr txBox="1"/>
          <p:nvPr/>
        </p:nvSpPr>
        <p:spPr>
          <a:xfrm>
            <a:off x="7738186" y="5956033"/>
            <a:ext cx="3682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nsolas" panose="020B0609020204030204" pitchFamily="49" charset="0"/>
              </a:rPr>
              <a:t>Contact : 0452-7961907</a:t>
            </a:r>
            <a:endParaRPr lang="en-IN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0B7E68-8631-184A-3931-4505E07CDE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2273" y="5924932"/>
            <a:ext cx="554898" cy="42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hoto buckwheat noodles with vegetables and chicken meat on a dark background top view copy space">
            <a:extLst>
              <a:ext uri="{FF2B5EF4-FFF2-40B4-BE49-F238E27FC236}">
                <a16:creationId xmlns:a16="http://schemas.microsoft.com/office/drawing/2014/main" id="{8C9D5348-B9D2-84ED-F304-86ED286A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" y="0"/>
            <a:ext cx="121920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12318AA-1EC0-44BE-FF60-DCDD2EDC6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14" y="365125"/>
            <a:ext cx="5802086" cy="1325563"/>
          </a:xfrm>
          <a:noFill/>
          <a:ln>
            <a:noFill/>
          </a:ln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Observed</a:t>
            </a:r>
            <a:r>
              <a:rPr lang="en-GB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KPI’S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61DBF-BACB-2C8D-034C-68BC4DF4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6" y="1905000"/>
            <a:ext cx="6749143" cy="495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Revenue - ₹ 9.78M</a:t>
            </a:r>
            <a:endParaRPr lang="en-IN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Expenses - ₹ 6.65M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Profit - ₹ 3.13M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Profit Margin – 31.97%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Revenue Per Day - ₹ 28.34K</a:t>
            </a:r>
          </a:p>
          <a:p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1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oto wood chopsticks on old marble space">
            <a:extLst>
              <a:ext uri="{FF2B5EF4-FFF2-40B4-BE49-F238E27FC236}">
                <a16:creationId xmlns:a16="http://schemas.microsoft.com/office/drawing/2014/main" id="{4261BF87-33CC-3D47-AA4B-5CDCE32D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BDCCED-95C1-2252-F84D-A8B1E99F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428625"/>
            <a:ext cx="8248650" cy="695324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Revenue, Expenses &amp; Profit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41E978-D9C7-AA21-2463-E84EBCC8E0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850467"/>
              </p:ext>
            </p:extLst>
          </p:nvPr>
        </p:nvGraphicFramePr>
        <p:xfrm>
          <a:off x="3790949" y="1285875"/>
          <a:ext cx="8010524" cy="52101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2631">
                  <a:extLst>
                    <a:ext uri="{9D8B030D-6E8A-4147-A177-3AD203B41FA5}">
                      <a16:colId xmlns:a16="http://schemas.microsoft.com/office/drawing/2014/main" val="2305374105"/>
                    </a:ext>
                  </a:extLst>
                </a:gridCol>
                <a:gridCol w="2002631">
                  <a:extLst>
                    <a:ext uri="{9D8B030D-6E8A-4147-A177-3AD203B41FA5}">
                      <a16:colId xmlns:a16="http://schemas.microsoft.com/office/drawing/2014/main" val="1883914120"/>
                    </a:ext>
                  </a:extLst>
                </a:gridCol>
                <a:gridCol w="2002631">
                  <a:extLst>
                    <a:ext uri="{9D8B030D-6E8A-4147-A177-3AD203B41FA5}">
                      <a16:colId xmlns:a16="http://schemas.microsoft.com/office/drawing/2014/main" val="1311844652"/>
                    </a:ext>
                  </a:extLst>
                </a:gridCol>
                <a:gridCol w="2002631">
                  <a:extLst>
                    <a:ext uri="{9D8B030D-6E8A-4147-A177-3AD203B41FA5}">
                      <a16:colId xmlns:a16="http://schemas.microsoft.com/office/drawing/2014/main" val="3018325144"/>
                    </a:ext>
                  </a:extLst>
                </a:gridCol>
              </a:tblGrid>
              <a:tr h="44529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MONTH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REVENUE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EXPENSES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PROFIT</a:t>
                      </a:r>
                      <a:endParaRPr lang="en-IN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3697"/>
                  </a:ext>
                </a:extLst>
              </a:tr>
              <a:tr h="445297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JANUARY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907k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606K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301K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512665"/>
                  </a:ext>
                </a:extLst>
              </a:tr>
              <a:tr h="376033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FEBUARY</a:t>
                      </a:r>
                      <a:endParaRPr lang="en-GB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844k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571K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273K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238062"/>
                  </a:ext>
                </a:extLst>
              </a:tr>
              <a:tr h="445297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MARCH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934K</a:t>
                      </a:r>
                      <a:endParaRPr lang="en-GB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622K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312K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069965"/>
                  </a:ext>
                </a:extLst>
              </a:tr>
              <a:tr h="40476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APRIL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465K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300K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165K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110571"/>
                  </a:ext>
                </a:extLst>
              </a:tr>
              <a:tr h="445297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MAY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838K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569K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269K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466918"/>
                  </a:ext>
                </a:extLst>
              </a:tr>
              <a:tr h="382424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JUNE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853K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584K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269K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46289"/>
                  </a:ext>
                </a:extLst>
              </a:tr>
              <a:tr h="445297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JULY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825K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566K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259K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3354036"/>
                  </a:ext>
                </a:extLst>
              </a:tr>
              <a:tr h="38974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AUGUST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871K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589K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282K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427115"/>
                  </a:ext>
                </a:extLst>
              </a:tr>
              <a:tr h="36773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SEPTEMBER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829K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567K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262K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98240"/>
                  </a:ext>
                </a:extLst>
              </a:tr>
              <a:tr h="35998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OCTOBER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808K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556K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252K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866659"/>
                  </a:ext>
                </a:extLst>
              </a:tr>
              <a:tr h="35150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NOVEMBER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783K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554K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229K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319301"/>
                  </a:ext>
                </a:extLst>
              </a:tr>
              <a:tr h="35150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DECEMBER</a:t>
                      </a:r>
                      <a:endParaRPr lang="en-IN" sz="1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/>
                        <a:t>₹ 817K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563K</a:t>
                      </a:r>
                      <a:endParaRPr lang="en-IN" sz="1400" b="1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₹ 253K</a:t>
                      </a:r>
                      <a:endParaRPr lang="en-IN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772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9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 miso noodles with egg, pork and pak choi cabbage in bowl on dark table">
            <a:extLst>
              <a:ext uri="{FF2B5EF4-FFF2-40B4-BE49-F238E27FC236}">
                <a16:creationId xmlns:a16="http://schemas.microsoft.com/office/drawing/2014/main" id="{5961ACBC-7A47-0737-ACDA-47E50E7AC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0"/>
          <a:stretch/>
        </p:blipFill>
        <p:spPr bwMode="auto">
          <a:xfrm>
            <a:off x="1" y="-114300"/>
            <a:ext cx="12191999" cy="69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0629A-007C-27C7-B90E-24FB10557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6214" y="95250"/>
            <a:ext cx="5763711" cy="3228975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MODE OF SALES PERCENT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2000" b="1" kern="1200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UPI – 36.34%</a:t>
            </a:r>
          </a:p>
          <a:p>
            <a:pPr marL="0" indent="0">
              <a:buNone/>
            </a:pPr>
            <a:endParaRPr lang="en-IN" sz="20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CARD – 32.14%</a:t>
            </a:r>
          </a:p>
          <a:p>
            <a:pPr marL="0" indent="0">
              <a:buNone/>
            </a:pPr>
            <a:endParaRPr lang="en-IN" sz="2000" b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rgbClr val="FFFFF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	CASH – 31.52%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E8791-D5A9-829D-D95B-4AE703AFB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6214" y="3867152"/>
            <a:ext cx="5763711" cy="2480668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VEG &amp; NON-VEG ORDERS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VEG - 31.06 %</a:t>
            </a:r>
          </a:p>
          <a:p>
            <a:pPr marL="0" indent="0">
              <a:buNone/>
            </a:pPr>
            <a:endParaRPr lang="en-IN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NON – VEG – 68.94%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97231-9FFB-9A71-4942-0A118685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73" y="2472332"/>
            <a:ext cx="608743" cy="603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63EE1-8342-A673-431E-B3C9943D5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t="15278" r="14247" b="11389"/>
          <a:stretch/>
        </p:blipFill>
        <p:spPr>
          <a:xfrm>
            <a:off x="1591097" y="862606"/>
            <a:ext cx="686660" cy="752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79F1F3-27D3-8256-8B75-6D8A8DED6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 b="5809"/>
          <a:stretch/>
        </p:blipFill>
        <p:spPr>
          <a:xfrm>
            <a:off x="1562522" y="1615081"/>
            <a:ext cx="608743" cy="647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A5A255-7FCC-F8AE-5C14-EC9FB4457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67" y="4612922"/>
            <a:ext cx="685798" cy="664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C6F4F3-DABE-0639-698A-DD5D48924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66" y="5395988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overhead view of dried herb and bamboo stick with teapot on black backdrop">
            <a:extLst>
              <a:ext uri="{FF2B5EF4-FFF2-40B4-BE49-F238E27FC236}">
                <a16:creationId xmlns:a16="http://schemas.microsoft.com/office/drawing/2014/main" id="{BADF4E11-1BC6-F753-EBE2-4E6BB9941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0"/>
          <a:stretch/>
        </p:blipFill>
        <p:spPr bwMode="auto">
          <a:xfrm>
            <a:off x="0" y="1217"/>
            <a:ext cx="12191999" cy="68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9DD77C-AA21-9959-E709-8D1B323F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1131887"/>
            <a:ext cx="5846761" cy="725487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  <a:endParaRPr lang="en-IN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B04C4-EBD7-BB1D-6CF0-514BEFACD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3713" y="2209800"/>
            <a:ext cx="3932237" cy="3811588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Course – 13.55K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Side Dish – 9.22K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Starters – 9K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 Drinks – 6.4K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5BCDA0-F37B-152B-EE86-90275B853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4" y="1664855"/>
            <a:ext cx="1973643" cy="1174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5F5CB1-DAF9-FB9A-8F04-E2613E5D6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940900"/>
            <a:ext cx="2034346" cy="11746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8DA00F-E04B-1068-34A5-72A54D482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18" y="4503187"/>
            <a:ext cx="1059171" cy="1450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E75D2-2BF3-D5D3-F7E1-D5B98A878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32" y="4216945"/>
            <a:ext cx="1726313" cy="16133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1B9A18-FBC8-97F9-FD9A-0676D389A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324" y="5667864"/>
            <a:ext cx="1919549" cy="11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4B1DBF-3A5B-3286-8BC3-BFE46DBCE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/>
          <a:stretch/>
        </p:blipFill>
        <p:spPr bwMode="auto">
          <a:xfrm>
            <a:off x="-1" y="-6570"/>
            <a:ext cx="12192001" cy="68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C1970F-5224-526D-0859-564A063A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700" y="365126"/>
            <a:ext cx="7458075" cy="95408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Item–wise Sales with Quantities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38BC3-08B4-18AD-7DA2-3117DAD47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050" y="1300163"/>
            <a:ext cx="3724275" cy="823912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5 Best Selling Item</a:t>
            </a:r>
            <a:endParaRPr lang="en-IN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193ED-7E85-B991-CA7B-48F9F0BF1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67051" y="2238375"/>
            <a:ext cx="3981450" cy="3684588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Fried Rice – 6872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Noodles – 6068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Coca Cola – 4682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Pepsi – 4480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Mojito(Blue)  - 4344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89F8CC-F1E5-9D17-96E2-A6D763DD5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3749" y="1271588"/>
            <a:ext cx="4333876" cy="823912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5 Worst Selling Items</a:t>
            </a:r>
            <a:endParaRPr lang="en-IN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FB3F61-F048-CE2B-1948-61C2BFA489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48500" y="2238375"/>
            <a:ext cx="5143500" cy="3600451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Half (Garlic) – 659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(Pepper) – 629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(mint) – 478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– 439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Half (Mint) - 191</a:t>
            </a:r>
          </a:p>
          <a:p>
            <a:pPr marL="514350" indent="-514350">
              <a:buAutoNum type="arabicPeriod"/>
            </a:pP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29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E6D64AA-4E72-389D-1531-73BB7B44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0F5178-965E-00C0-1D06-0ED2291A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72" y="365126"/>
            <a:ext cx="6983415" cy="1044574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Item-Wise Sales Revenue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760279-1D32-DC85-C87F-2C2B918D7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1974" y="1409701"/>
            <a:ext cx="6983414" cy="790574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Top 5 High Revenue Generating Items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EA0D8-A525-DEB3-CAC9-4347DB376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1975" y="2428874"/>
            <a:ext cx="7305675" cy="40639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Full - ₹ 6,88,710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Fried Rice - ₹ 6,18,,480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Noodles - ₹ 5,46,300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Full (Mint) - ₹ 5,36,750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Full (Pepper) - ₹ 5,22,550</a:t>
            </a:r>
          </a:p>
        </p:txBody>
      </p:sp>
    </p:spTree>
    <p:extLst>
      <p:ext uri="{BB962C8B-B14F-4D97-AF65-F5344CB8AC3E}">
        <p14:creationId xmlns:p14="http://schemas.microsoft.com/office/powerpoint/2010/main" val="259424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EC0AB4-99EB-05A3-C919-83B5C2FC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0F5178-965E-00C0-1D06-0ED2291A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972" y="365126"/>
            <a:ext cx="6983415" cy="1044574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Item-Wise Sales Revenue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760279-1D32-DC85-C87F-2C2B918D7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1974" y="1409701"/>
            <a:ext cx="6983414" cy="790574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FFC000"/>
                </a:solidFill>
              </a:rPr>
              <a:t>Bottom 5 Low Revenue Generating Items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CEA0D8-A525-DEB3-CAC9-4347DB376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71975" y="2428874"/>
            <a:ext cx="7305675" cy="40639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65 - ₹ 61,600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(Mint) – ₹ 57,360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Egg Chilli Parotta - ₹ 55,350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Quarter - ₹ 43,900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Grilled Chicken Half (Mint) - ₹ 38,200</a:t>
            </a:r>
          </a:p>
        </p:txBody>
      </p:sp>
    </p:spTree>
    <p:extLst>
      <p:ext uri="{BB962C8B-B14F-4D97-AF65-F5344CB8AC3E}">
        <p14:creationId xmlns:p14="http://schemas.microsoft.com/office/powerpoint/2010/main" val="235714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521F6FB-BE73-6B24-4320-21E89A5D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85C0C-E29E-D16C-430A-2CB75583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1"/>
            <a:ext cx="10515600" cy="730250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EXPENSES BY CATEGORY</a:t>
            </a:r>
            <a:endParaRPr lang="en-IN" b="1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DB29EC-0851-5B71-DF51-7A822BA79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14034"/>
              </p:ext>
            </p:extLst>
          </p:nvPr>
        </p:nvGraphicFramePr>
        <p:xfrm>
          <a:off x="2590799" y="971549"/>
          <a:ext cx="6962775" cy="5762628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4099907">
                  <a:extLst>
                    <a:ext uri="{9D8B030D-6E8A-4147-A177-3AD203B41FA5}">
                      <a16:colId xmlns:a16="http://schemas.microsoft.com/office/drawing/2014/main" val="3776946789"/>
                    </a:ext>
                  </a:extLst>
                </a:gridCol>
                <a:gridCol w="2862868">
                  <a:extLst>
                    <a:ext uri="{9D8B030D-6E8A-4147-A177-3AD203B41FA5}">
                      <a16:colId xmlns:a16="http://schemas.microsoft.com/office/drawing/2014/main" val="3208498799"/>
                    </a:ext>
                  </a:extLst>
                </a:gridCol>
              </a:tblGrid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EXPENSES</a:t>
                      </a:r>
                      <a:endParaRPr lang="en-IN" sz="2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FINAL AMOUNT</a:t>
                      </a:r>
                      <a:endParaRPr lang="en-IN" sz="2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4072316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Daily Fresh chicken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16,69,619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693882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Indian Stores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9,97,481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57997069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Salary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7,61,020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205844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Ravi Essences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6,91,068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68179167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Gas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5,73,540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3744205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Mullai Veggies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3,70,875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074955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Reliance Fresh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3,38,663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130478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Reshman Mart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3,21,135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2563124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Ram Plastics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2,59,591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4888294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C.S Eggs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2,19,343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834589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Rent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1,80,000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68363775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Bake Point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1,15,581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1095961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EB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61,930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7352529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Hotel Asha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50,534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18488552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Global Agro Traders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34,500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503750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Misc. Ex</a:t>
                      </a:r>
                      <a:endParaRPr lang="en-IN" sz="18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₹ 7,200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77732305"/>
                  </a:ext>
                </a:extLst>
              </a:tr>
              <a:tr h="320146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Total</a:t>
                      </a:r>
                      <a:endParaRPr lang="en-IN" sz="20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₹ 66,52,080</a:t>
                      </a:r>
                      <a:endParaRPr lang="en-IN" sz="20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6323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73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442</Words>
  <Application>Microsoft Office PowerPoint</Application>
  <PresentationFormat>Widescreen</PresentationFormat>
  <Paragraphs>145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Segoe UI</vt:lpstr>
      <vt:lpstr>Times New Roman</vt:lpstr>
      <vt:lpstr>Wingdings</vt:lpstr>
      <vt:lpstr>Office Theme</vt:lpstr>
      <vt:lpstr>RAFIK’S KITCHEN ANALYSIS REPORT - 2022</vt:lpstr>
      <vt:lpstr>Observed KPI’S</vt:lpstr>
      <vt:lpstr>Monthly Revenue, Expenses &amp; Profit</vt:lpstr>
      <vt:lpstr>PowerPoint Presentation</vt:lpstr>
      <vt:lpstr>SALES BY CATEGORY</vt:lpstr>
      <vt:lpstr>Item–wise Sales with Quantities</vt:lpstr>
      <vt:lpstr>Item-Wise Sales Revenue</vt:lpstr>
      <vt:lpstr>Item-Wise Sales Revenue</vt:lpstr>
      <vt:lpstr>EXPENSES BY CATEGORY</vt:lpstr>
      <vt:lpstr>INSIGHTS FROM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RAFIK’S KITCHEN ANALYSIS REPORT - 2022</dc:title>
  <dc:creator>Bala chandra</dc:creator>
  <cp:lastModifiedBy>Bala chandra</cp:lastModifiedBy>
  <cp:revision>3</cp:revision>
  <dcterms:created xsi:type="dcterms:W3CDTF">2023-12-28T05:05:21Z</dcterms:created>
  <dcterms:modified xsi:type="dcterms:W3CDTF">2024-01-08T08:02:40Z</dcterms:modified>
</cp:coreProperties>
</file>